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06" autoAdjust="0"/>
  </p:normalViewPr>
  <p:slideViewPr>
    <p:cSldViewPr snapToGrid="0">
      <p:cViewPr varScale="1">
        <p:scale>
          <a:sx n="77" d="100"/>
          <a:sy n="77" d="100"/>
        </p:scale>
        <p:origin x="31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C0B2-A0D2-4F2E-8DB3-6D0CC6FB767F}" type="datetimeFigureOut">
              <a:rPr lang="ko-KR" altLang="en-US" smtClean="0"/>
              <a:t>2023-09-11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E250-0EB9-46B9-AA51-A939FCEB67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515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C0B2-A0D2-4F2E-8DB3-6D0CC6FB767F}" type="datetimeFigureOut">
              <a:rPr lang="ko-KR" altLang="en-US" smtClean="0"/>
              <a:t>2023-09-11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E250-0EB9-46B9-AA51-A939FCEB67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583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C0B2-A0D2-4F2E-8DB3-6D0CC6FB767F}" type="datetimeFigureOut">
              <a:rPr lang="ko-KR" altLang="en-US" smtClean="0"/>
              <a:t>2023-09-11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E250-0EB9-46B9-AA51-A939FCEB67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220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C0B2-A0D2-4F2E-8DB3-6D0CC6FB767F}" type="datetimeFigureOut">
              <a:rPr lang="ko-KR" altLang="en-US" smtClean="0"/>
              <a:t>2023-09-11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E250-0EB9-46B9-AA51-A939FCEB67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628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C0B2-A0D2-4F2E-8DB3-6D0CC6FB767F}" type="datetimeFigureOut">
              <a:rPr lang="ko-KR" altLang="en-US" smtClean="0"/>
              <a:t>2023-09-11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E250-0EB9-46B9-AA51-A939FCEB67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447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C0B2-A0D2-4F2E-8DB3-6D0CC6FB767F}" type="datetimeFigureOut">
              <a:rPr lang="ko-KR" altLang="en-US" smtClean="0"/>
              <a:t>2023-09-11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E250-0EB9-46B9-AA51-A939FCEB67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6885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C0B2-A0D2-4F2E-8DB3-6D0CC6FB767F}" type="datetimeFigureOut">
              <a:rPr lang="ko-KR" altLang="en-US" smtClean="0"/>
              <a:t>2023-09-11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E250-0EB9-46B9-AA51-A939FCEB67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7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C0B2-A0D2-4F2E-8DB3-6D0CC6FB767F}" type="datetimeFigureOut">
              <a:rPr lang="ko-KR" altLang="en-US" smtClean="0"/>
              <a:t>2023-09-11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E250-0EB9-46B9-AA51-A939FCEB67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815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C0B2-A0D2-4F2E-8DB3-6D0CC6FB767F}" type="datetimeFigureOut">
              <a:rPr lang="ko-KR" altLang="en-US" smtClean="0"/>
              <a:t>2023-09-11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E250-0EB9-46B9-AA51-A939FCEB67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3096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C0B2-A0D2-4F2E-8DB3-6D0CC6FB767F}" type="datetimeFigureOut">
              <a:rPr lang="ko-KR" altLang="en-US" smtClean="0"/>
              <a:t>2023-09-11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E250-0EB9-46B9-AA51-A939FCEB67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820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C0B2-A0D2-4F2E-8DB3-6D0CC6FB767F}" type="datetimeFigureOut">
              <a:rPr lang="ko-KR" altLang="en-US" smtClean="0"/>
              <a:t>2023-09-11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E250-0EB9-46B9-AA51-A939FCEB67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450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3C0B2-A0D2-4F2E-8DB3-6D0CC6FB767F}" type="datetimeFigureOut">
              <a:rPr lang="ko-KR" altLang="en-US" smtClean="0"/>
              <a:t>2023-09-11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EE250-0EB9-46B9-AA51-A939FCEB67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747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258390" y="1105129"/>
            <a:ext cx="434122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/>
              <a:t>Responsibility and Authority for Environmental Management</a:t>
            </a:r>
            <a:endParaRPr lang="ko-KR" altLang="ko-KR" sz="2400" b="1" dirty="0"/>
          </a:p>
          <a:p>
            <a:pPr algn="ctr">
              <a:lnSpc>
                <a:spcPct val="150000"/>
              </a:lnSpc>
            </a:pPr>
            <a:r>
              <a:rPr lang="en-US" altLang="ko-KR" dirty="0" smtClean="0"/>
              <a:t>2017.06.01</a:t>
            </a:r>
            <a:endParaRPr lang="en-US" altLang="ko-KR" dirty="0"/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03752"/>
              </p:ext>
            </p:extLst>
          </p:nvPr>
        </p:nvGraphicFramePr>
        <p:xfrm>
          <a:off x="636555" y="6128078"/>
          <a:ext cx="5584891" cy="2751170"/>
        </p:xfrm>
        <a:graphic>
          <a:graphicData uri="http://schemas.openxmlformats.org/drawingml/2006/table">
            <a:tbl>
              <a:tblPr/>
              <a:tblGrid>
                <a:gridCol w="3050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98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89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No.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05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1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Supplying resources necessary for the execution and management of environmental management system</a:t>
                      </a:r>
                    </a:p>
                    <a:p>
                      <a:pPr latinLnBrk="1"/>
                      <a:r>
                        <a:rPr lang="en-US" altLang="ko-KR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(Human resources, specialized functions, internal infrastructure, technology, and regulatory resources)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2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Approval of environmental policy and objectives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3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Reviewing the effectiveness of the environmental management system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4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Approval of the environmental manual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467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5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Ensuring that our environmental management system established, implemented,</a:t>
                      </a:r>
                    </a:p>
                    <a:p>
                      <a:pPr latinLnBrk="1"/>
                      <a:r>
                        <a:rPr lang="en-US" altLang="ko-KR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maintained in compliance with the requirements of ISO 14001:2004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73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6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Securing the resources necessary to implement and maintain the environmental management system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9721423"/>
                  </a:ext>
                </a:extLst>
              </a:tr>
              <a:tr h="2699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7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Approval of environmental processes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8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Approval of detailed audit plans and audit reports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50137" y="5820642"/>
            <a:ext cx="3438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/>
              <a:t>CEO (President)</a:t>
            </a:r>
            <a:endParaRPr lang="ko-KR" altLang="ko-KR" sz="1200" b="1" dirty="0"/>
          </a:p>
        </p:txBody>
      </p:sp>
      <p:sp>
        <p:nvSpPr>
          <p:cNvPr id="8" name="직사각형 7"/>
          <p:cNvSpPr/>
          <p:nvPr/>
        </p:nvSpPr>
        <p:spPr>
          <a:xfrm>
            <a:off x="636555" y="5875270"/>
            <a:ext cx="45719" cy="15695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2878171" y="9311865"/>
            <a:ext cx="11016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dirty="0">
                <a:latin typeface="+mn-ea"/>
              </a:rPr>
              <a:t>01</a:t>
            </a:r>
            <a:endParaRPr lang="ko-KR" altLang="en-US" sz="1050" dirty="0">
              <a:latin typeface="+mn-e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2FD8693-EF1A-4594-83BF-030FA14E95C1}"/>
              </a:ext>
            </a:extLst>
          </p:cNvPr>
          <p:cNvSpPr txBox="1"/>
          <p:nvPr/>
        </p:nvSpPr>
        <p:spPr>
          <a:xfrm>
            <a:off x="610027" y="4118720"/>
            <a:ext cx="5364053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/>
              <a:t>- Responsibilities and authorities assigned and communicated within the organization</a:t>
            </a:r>
            <a:endParaRPr lang="ko-KR" altLang="ko-KR" sz="1050" dirty="0"/>
          </a:p>
          <a:p>
            <a:r>
              <a:rPr lang="en-US" altLang="ko-KR" sz="1050" dirty="0"/>
              <a:t>- Individual or shared responsibilities and authorities</a:t>
            </a:r>
            <a:endParaRPr lang="ko-KR" altLang="ko-KR" sz="1050" dirty="0"/>
          </a:p>
          <a:p>
            <a:r>
              <a:rPr lang="en-US" altLang="ko-KR" sz="1050" dirty="0" smtClean="0"/>
              <a:t>- Crucial </a:t>
            </a:r>
            <a:r>
              <a:rPr lang="en-US" altLang="ko-KR" sz="1050" dirty="0"/>
              <a:t>role: Ensuring that the requirements complied with the </a:t>
            </a:r>
            <a:r>
              <a:rPr lang="en-US" altLang="ko-KR" sz="1050" dirty="0" smtClean="0"/>
              <a:t>environmental</a:t>
            </a:r>
          </a:p>
          <a:p>
            <a:r>
              <a:rPr lang="en-US" altLang="ko-KR" sz="1050" dirty="0" smtClean="0"/>
              <a:t>   management </a:t>
            </a:r>
            <a:r>
              <a:rPr lang="en-US" altLang="ko-KR" sz="1050" dirty="0"/>
              <a:t>system (ISO14001)</a:t>
            </a:r>
            <a:endParaRPr lang="ko-KR" altLang="ko-KR" sz="1050" dirty="0"/>
          </a:p>
          <a:p>
            <a:r>
              <a:rPr lang="en-US" altLang="ko-KR" sz="1050" dirty="0" smtClean="0"/>
              <a:t>- Environmental </a:t>
            </a:r>
            <a:r>
              <a:rPr lang="en-US" altLang="ko-KR" sz="1050" dirty="0"/>
              <a:t>management system for establishing, implementing, </a:t>
            </a:r>
            <a:r>
              <a:rPr lang="en-US" altLang="ko-KR" sz="1050" dirty="0" smtClean="0"/>
              <a:t>maintaining,</a:t>
            </a:r>
          </a:p>
          <a:p>
            <a:r>
              <a:rPr lang="en-US" altLang="ko-KR" sz="1050" dirty="0" smtClean="0"/>
              <a:t>  and </a:t>
            </a:r>
            <a:r>
              <a:rPr lang="en-US" altLang="ko-KR" sz="1050" dirty="0"/>
              <a:t>continually improving the environmental management system (Human resources, </a:t>
            </a:r>
            <a:endParaRPr lang="en-US" altLang="ko-KR" sz="1050" dirty="0" smtClean="0"/>
          </a:p>
          <a:p>
            <a:r>
              <a:rPr lang="en-US" altLang="ko-KR" sz="1050" dirty="0"/>
              <a:t> </a:t>
            </a:r>
            <a:r>
              <a:rPr lang="en-US" altLang="ko-KR" sz="1050" dirty="0" smtClean="0"/>
              <a:t> infrastructure</a:t>
            </a:r>
            <a:r>
              <a:rPr lang="en-US" altLang="ko-KR" sz="1050" dirty="0"/>
              <a:t>, technology, finances, and time</a:t>
            </a:r>
            <a:r>
              <a:rPr lang="en-US" altLang="ko-KR" sz="1050" dirty="0" smtClean="0"/>
              <a:t>)</a:t>
            </a:r>
            <a:endParaRPr lang="ko-KR" altLang="ko-KR" sz="105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A62FCAD-38C4-201B-8E34-48A7A3C76EF3}"/>
              </a:ext>
            </a:extLst>
          </p:cNvPr>
          <p:cNvSpPr txBox="1"/>
          <p:nvPr/>
        </p:nvSpPr>
        <p:spPr>
          <a:xfrm>
            <a:off x="650137" y="3840675"/>
            <a:ext cx="57633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/>
              <a:t>Responsibility and authority for the role of environmental management system</a:t>
            </a:r>
            <a:endParaRPr lang="ko-KR" altLang="ko-KR" sz="1200" b="1" dirty="0"/>
          </a:p>
        </p:txBody>
      </p:sp>
      <p:sp>
        <p:nvSpPr>
          <p:cNvPr id="11" name="직사각형 10">
            <a:extLst>
              <a:ext uri="{FF2B5EF4-FFF2-40B4-BE49-F238E27FC236}">
                <a16:creationId xmlns="" xmlns:a16="http://schemas.microsoft.com/office/drawing/2014/main" id="{905F3BD4-BA34-A38C-4D99-370DF47740CB}"/>
              </a:ext>
            </a:extLst>
          </p:cNvPr>
          <p:cNvSpPr/>
          <p:nvPr/>
        </p:nvSpPr>
        <p:spPr>
          <a:xfrm>
            <a:off x="636555" y="3909457"/>
            <a:ext cx="45719" cy="15695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6407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878171" y="9311865"/>
            <a:ext cx="11016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dirty="0">
                <a:latin typeface="+mn-ea"/>
              </a:rPr>
              <a:t>02</a:t>
            </a:r>
            <a:endParaRPr lang="ko-KR" altLang="en-US" sz="1050" dirty="0">
              <a:latin typeface="+mn-ea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="" xmlns:a16="http://schemas.microsoft.com/office/drawing/2014/main" id="{440F4479-1C3D-F2DD-5A3B-BE5DD7FEAC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022868"/>
              </p:ext>
            </p:extLst>
          </p:nvPr>
        </p:nvGraphicFramePr>
        <p:xfrm>
          <a:off x="636555" y="3673303"/>
          <a:ext cx="5584891" cy="2191239"/>
        </p:xfrm>
        <a:graphic>
          <a:graphicData uri="http://schemas.openxmlformats.org/drawingml/2006/table">
            <a:tbl>
              <a:tblPr/>
              <a:tblGrid>
                <a:gridCol w="3050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98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89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No.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121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1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Establishing and revising environmental policy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2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Providing means and resources to achieve environmental policy and objectives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3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Maintaining environmental records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4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 smtClean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Aggregating team-specific environmental plans and performance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5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 smtClean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Managing the adjustment of team-specific goals when establishing detailed team goals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73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6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Leading environmental impact assessments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9721423"/>
                  </a:ext>
                </a:extLst>
              </a:tr>
              <a:tr h="2699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7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Maintaining registration of compliance with environmental regulations and other requirements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9E22BEE-503A-56E8-8BE5-546AF3CB02A2}"/>
              </a:ext>
            </a:extLst>
          </p:cNvPr>
          <p:cNvSpPr txBox="1"/>
          <p:nvPr/>
        </p:nvSpPr>
        <p:spPr>
          <a:xfrm>
            <a:off x="650137" y="3365866"/>
            <a:ext cx="3438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/>
              <a:t>Respective team </a:t>
            </a:r>
            <a:r>
              <a:rPr lang="en-US" altLang="ko-KR" sz="1200" b="1" dirty="0" smtClean="0"/>
              <a:t>leader(Environment</a:t>
            </a:r>
            <a:r>
              <a:rPr lang="en-US" altLang="ko-KR" sz="1200" b="1" dirty="0"/>
              <a:t>)</a:t>
            </a:r>
            <a:endParaRPr lang="ko-KR" altLang="ko-KR" sz="1200" b="1" dirty="0"/>
          </a:p>
        </p:txBody>
      </p:sp>
      <p:sp>
        <p:nvSpPr>
          <p:cNvPr id="4" name="직사각형 3">
            <a:extLst>
              <a:ext uri="{FF2B5EF4-FFF2-40B4-BE49-F238E27FC236}">
                <a16:creationId xmlns="" xmlns:a16="http://schemas.microsoft.com/office/drawing/2014/main" id="{8F343E2F-D591-D1B9-4E99-F8B2B3AB36F1}"/>
              </a:ext>
            </a:extLst>
          </p:cNvPr>
          <p:cNvSpPr/>
          <p:nvPr/>
        </p:nvSpPr>
        <p:spPr>
          <a:xfrm>
            <a:off x="636555" y="3420495"/>
            <a:ext cx="45719" cy="15695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5" name="표 4">
            <a:extLst>
              <a:ext uri="{FF2B5EF4-FFF2-40B4-BE49-F238E27FC236}">
                <a16:creationId xmlns="" xmlns:a16="http://schemas.microsoft.com/office/drawing/2014/main" id="{7269B298-3681-1C65-D8A9-DECB7B01F3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656050"/>
              </p:ext>
            </p:extLst>
          </p:nvPr>
        </p:nvGraphicFramePr>
        <p:xfrm>
          <a:off x="636555" y="6775616"/>
          <a:ext cx="5584891" cy="1346802"/>
        </p:xfrm>
        <a:graphic>
          <a:graphicData uri="http://schemas.openxmlformats.org/drawingml/2006/table">
            <a:tbl>
              <a:tblPr/>
              <a:tblGrid>
                <a:gridCol w="3050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98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89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No.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1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Developing and reviewing the environmental management manual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2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Conducting internal audits for environmental management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3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Developing, revising, and maintaining environmental documents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4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Overseeing the management of measurement equipment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EB90759-0882-CD23-1730-8759E872A40F}"/>
              </a:ext>
            </a:extLst>
          </p:cNvPr>
          <p:cNvSpPr txBox="1"/>
          <p:nvPr/>
        </p:nvSpPr>
        <p:spPr>
          <a:xfrm>
            <a:off x="669849" y="6468179"/>
            <a:ext cx="3438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/>
              <a:t>Quality management team leader</a:t>
            </a:r>
            <a:endParaRPr lang="ko-KR" altLang="ko-KR" sz="12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="" xmlns:a16="http://schemas.microsoft.com/office/drawing/2014/main" id="{83ECAE1E-CAAB-DC6E-86CE-1D8E2334AC33}"/>
              </a:ext>
            </a:extLst>
          </p:cNvPr>
          <p:cNvSpPr/>
          <p:nvPr/>
        </p:nvSpPr>
        <p:spPr>
          <a:xfrm>
            <a:off x="636555" y="6521321"/>
            <a:ext cx="45719" cy="15695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33" name="표 32">
            <a:extLst>
              <a:ext uri="{FF2B5EF4-FFF2-40B4-BE49-F238E27FC236}">
                <a16:creationId xmlns="" xmlns:a16="http://schemas.microsoft.com/office/drawing/2014/main" id="{63A0A281-8CB7-0293-2883-611860D23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914389"/>
              </p:ext>
            </p:extLst>
          </p:nvPr>
        </p:nvGraphicFramePr>
        <p:xfrm>
          <a:off x="636555" y="1519774"/>
          <a:ext cx="5584891" cy="1346802"/>
        </p:xfrm>
        <a:graphic>
          <a:graphicData uri="http://schemas.openxmlformats.org/drawingml/2006/table">
            <a:tbl>
              <a:tblPr/>
              <a:tblGrid>
                <a:gridCol w="3050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98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89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No.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1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Reviewing the environmental management manual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2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Conducting management review for assessing the effectiveness and suitability of the environmental management system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3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on the performance of the environmental management system to the top management, CEO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4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Reviewing environmental processes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49BB32DA-90E4-8D99-8B87-54BB5E022358}"/>
              </a:ext>
            </a:extLst>
          </p:cNvPr>
          <p:cNvSpPr txBox="1"/>
          <p:nvPr/>
        </p:nvSpPr>
        <p:spPr>
          <a:xfrm>
            <a:off x="669849" y="1212337"/>
            <a:ext cx="5687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/>
              <a:t>Production Plant Manager/ Environmental Management Officer</a:t>
            </a:r>
            <a:endParaRPr lang="ko-KR" altLang="ko-KR" sz="1200" b="1" dirty="0"/>
          </a:p>
        </p:txBody>
      </p:sp>
      <p:sp>
        <p:nvSpPr>
          <p:cNvPr id="35" name="직사각형 34">
            <a:extLst>
              <a:ext uri="{FF2B5EF4-FFF2-40B4-BE49-F238E27FC236}">
                <a16:creationId xmlns="" xmlns:a16="http://schemas.microsoft.com/office/drawing/2014/main" id="{EA468702-8F07-27EB-99D1-0A3F4398DE23}"/>
              </a:ext>
            </a:extLst>
          </p:cNvPr>
          <p:cNvSpPr/>
          <p:nvPr/>
        </p:nvSpPr>
        <p:spPr>
          <a:xfrm>
            <a:off x="636555" y="1265479"/>
            <a:ext cx="45719" cy="15695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011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878171" y="9311865"/>
            <a:ext cx="11016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dirty="0">
                <a:latin typeface="+mn-ea"/>
              </a:rPr>
              <a:t>03</a:t>
            </a:r>
            <a:endParaRPr lang="ko-KR" altLang="en-US" sz="1050" dirty="0">
              <a:latin typeface="+mn-ea"/>
            </a:endParaRPr>
          </a:p>
        </p:txBody>
      </p:sp>
      <p:graphicFrame>
        <p:nvGraphicFramePr>
          <p:cNvPr id="15" name="표 14">
            <a:extLst>
              <a:ext uri="{FF2B5EF4-FFF2-40B4-BE49-F238E27FC236}">
                <a16:creationId xmlns="" xmlns:a16="http://schemas.microsoft.com/office/drawing/2014/main" id="{EAB507ED-3F4A-CABF-D4D4-2ABAFC4B0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334626"/>
              </p:ext>
            </p:extLst>
          </p:nvPr>
        </p:nvGraphicFramePr>
        <p:xfrm>
          <a:off x="636555" y="1519774"/>
          <a:ext cx="5584891" cy="1895033"/>
        </p:xfrm>
        <a:graphic>
          <a:graphicData uri="http://schemas.openxmlformats.org/drawingml/2006/table">
            <a:tbl>
              <a:tblPr/>
              <a:tblGrid>
                <a:gridCol w="3050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98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89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No.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49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1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Assisting the environmental management officer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2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Preparing environmental impact assessment forms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3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Receiving environmental factor analysis forms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4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Managing waste management tasks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5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Seeking out agencies for pollutant measurement service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73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6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Conducting site inspections and maintaining measurement results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9721423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5F5277B0-BB0E-33BE-3D24-4E89A84B2059}"/>
              </a:ext>
            </a:extLst>
          </p:cNvPr>
          <p:cNvSpPr txBox="1"/>
          <p:nvPr/>
        </p:nvSpPr>
        <p:spPr>
          <a:xfrm>
            <a:off x="650137" y="1205351"/>
            <a:ext cx="3438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/>
              <a:t>Employees charge of environmental </a:t>
            </a:r>
            <a:endParaRPr lang="ko-KR" altLang="ko-KR" sz="1200" b="1" dirty="0"/>
          </a:p>
        </p:txBody>
      </p:sp>
      <p:sp>
        <p:nvSpPr>
          <p:cNvPr id="19" name="직사각형 18">
            <a:extLst>
              <a:ext uri="{FF2B5EF4-FFF2-40B4-BE49-F238E27FC236}">
                <a16:creationId xmlns="" xmlns:a16="http://schemas.microsoft.com/office/drawing/2014/main" id="{C3F4B231-B45B-F6A8-DD06-AE8C3A420ADF}"/>
              </a:ext>
            </a:extLst>
          </p:cNvPr>
          <p:cNvSpPr/>
          <p:nvPr/>
        </p:nvSpPr>
        <p:spPr>
          <a:xfrm>
            <a:off x="636555" y="1266966"/>
            <a:ext cx="45719" cy="15695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0" name="표 9">
            <a:extLst>
              <a:ext uri="{FF2B5EF4-FFF2-40B4-BE49-F238E27FC236}">
                <a16:creationId xmlns="" xmlns:a16="http://schemas.microsoft.com/office/drawing/2014/main" id="{7414FCDD-7A7D-8AA5-1883-43CDF7294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222429"/>
              </p:ext>
            </p:extLst>
          </p:nvPr>
        </p:nvGraphicFramePr>
        <p:xfrm>
          <a:off x="636555" y="4190784"/>
          <a:ext cx="5584891" cy="1697704"/>
        </p:xfrm>
        <a:graphic>
          <a:graphicData uri="http://schemas.openxmlformats.org/drawingml/2006/table">
            <a:tbl>
              <a:tblPr/>
              <a:tblGrid>
                <a:gridCol w="3050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98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89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No.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49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1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Executing the environmental management system to achieve environmental objectives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2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Providing means and resources 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94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3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Ensuring the competence of employees in performing environmental tasks through education and training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95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4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Referring to the KLM-09001 quality management manual (design/ development, risk management,</a:t>
                      </a:r>
                    </a:p>
                    <a:p>
                      <a:pPr latinLnBrk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education and training performance evaluation, improvement, and change management)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돋움" panose="020B0600000101010101" pitchFamily="50" charset="-127"/>
                        </a:rPr>
                        <a:t>5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돋움" panose="020B0600000101010101" pitchFamily="50" charset="-127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dirty="0">
                          <a:latin typeface="+mn-lt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Referring to the KLB-50220 ‘Organization and Job Division Guidelines’ </a:t>
                      </a:r>
                      <a:endParaRPr lang="ko-KR" altLang="ko-KR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3D278F2-20FD-239B-7887-30CFAD1708B5}"/>
              </a:ext>
            </a:extLst>
          </p:cNvPr>
          <p:cNvSpPr txBox="1"/>
          <p:nvPr/>
        </p:nvSpPr>
        <p:spPr>
          <a:xfrm>
            <a:off x="650137" y="3876361"/>
            <a:ext cx="3438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/>
              <a:t>Every Team Leader</a:t>
            </a:r>
            <a:endParaRPr lang="ko-KR" altLang="ko-KR" sz="1200" b="1" dirty="0"/>
          </a:p>
        </p:txBody>
      </p:sp>
      <p:sp>
        <p:nvSpPr>
          <p:cNvPr id="12" name="직사각형 11">
            <a:extLst>
              <a:ext uri="{FF2B5EF4-FFF2-40B4-BE49-F238E27FC236}">
                <a16:creationId xmlns="" xmlns:a16="http://schemas.microsoft.com/office/drawing/2014/main" id="{77C84859-FC8F-D527-5682-EE8599F94EC9}"/>
              </a:ext>
            </a:extLst>
          </p:cNvPr>
          <p:cNvSpPr/>
          <p:nvPr/>
        </p:nvSpPr>
        <p:spPr>
          <a:xfrm>
            <a:off x="636555" y="3937976"/>
            <a:ext cx="45719" cy="15695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8515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</TotalTime>
  <Words>505</Words>
  <Application>Microsoft Office PowerPoint</Application>
  <PresentationFormat>A4 용지(210x297mm)</PresentationFormat>
  <Paragraphs>102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돋움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Korloy</cp:lastModifiedBy>
  <cp:revision>33</cp:revision>
  <dcterms:created xsi:type="dcterms:W3CDTF">2022-12-12T07:16:58Z</dcterms:created>
  <dcterms:modified xsi:type="dcterms:W3CDTF">2023-09-11T05:43:28Z</dcterms:modified>
</cp:coreProperties>
</file>